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FCCFFA-E36A-7E77-0252-295CF930EE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9F899E2-2566-FF3C-EAF4-C9C8BF55C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6F940E7-6BB2-085F-6775-3F1DC8F42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C5843A9-7C03-E884-09C7-952120C7A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7B9BD30-9831-7A67-A5BA-6E0ADF48E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513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5FD6CA-BF43-9F96-D724-1EF5C2D68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834627F-6260-CF7C-0B61-6460C0A9E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E80B241-F5B4-716A-7FD8-77BD5A457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D73475-508C-DB35-E037-622D454EA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DE43EFB-E7A8-184D-7A9E-162A81275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6911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DA61A7E-A596-327B-46CD-21AB4758F2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6CF82AE-7313-677B-C13E-8D62DE4CA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B3087F-3B13-B99D-2ECD-389EC2112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3943DF9-B270-8F23-FBA6-A21B2B6B1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C57F75-373C-B74B-D385-18B409ACC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19419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92F9F4-5201-A541-9B5C-F3EBA306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5C7DF3-C12B-68C9-0318-9182A08B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1F5858B-5A5A-F604-A536-15682187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F30181F-8975-28EA-AE90-D15E5826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98D52E0-249F-1491-1559-385E8D61E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1509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04686D-A538-8205-8BE5-98802FFA6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E934CDF-A15A-E80B-ACE8-65EE02C5C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B2340E-20F6-B994-9538-4B205B137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B1C2C5-17A2-A3CE-ECAF-C37EE0A11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0A1AAB3-AC07-53B2-9A71-D4BC4BBE5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178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6F680E-F827-58A2-AB63-DB76FB16C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96876A7-61D7-A31F-AC81-482E1AFD0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A78B498-C365-B834-20C4-4A3B368988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28FA6C5-55A3-A473-B90F-790A085E5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39A5E02-045D-F630-85CE-54334AEA7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95E0308-7DFF-FA71-48FB-E33D083DE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9788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2CCF2A-5321-1610-2B9D-3BB23EEAA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96BF21E-2300-A9E4-74BD-20255B038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B2EF0A-D862-345F-20EC-3EBD0B5BB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14510B5-D21F-9842-2C40-4FFE0D8142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087F91A-3767-42F4-FBB3-4A455E04EA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0077C7A-E9EF-335A-8B71-93EACBF02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8A60CF0-E66D-9259-8A7C-A6F5CEC31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E30E8AB-08D8-3B5C-4E20-8115CB914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3220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622AA3-D6CC-945B-E7DA-410B8112C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4B394BF-2946-D67A-42FE-83E4665C6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3CC52CF-9E48-E456-1271-3A7D9282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4F8C091-BB75-1046-3A97-B45E09488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7426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AAFB7FC-A6AC-2D1F-C26A-05C754DC0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D88DA9C-43D6-EF23-E472-CC733589E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4C8D3FD-8777-BE3F-35CA-764B09E5B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53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A96A54-5F91-7D96-086C-A824EFDC2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5341A1-89D6-A960-1217-79107F24E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960A183-486D-41AB-C384-B168F8DBBE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0975FCC-0328-3276-3D6B-16F423DFF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3E28777-4FCB-F329-61F2-F2BC1AEFA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42F4E61-1472-B00B-2F5E-4E4786C16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9300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C5D91F-2C1B-59E6-8D42-20E572E1E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4445AAE-6ACE-ED59-2619-0B9BCD3567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8A2A1FE-74C1-0934-0984-8F92B2932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B302A2-222B-9496-79A1-77BBFDD2F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7E97766-7599-CAC0-1B9A-5BA98C9A1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86436C8-3005-9C7A-1798-1BA73337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3148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2FFF478-3596-550C-F7F6-55C8B261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31A2744-A80E-31E0-E4A3-515E00108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4BF130-8C8A-50C7-0D6C-3D9EE0C8E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481E26-2183-4365-81FC-700568920B46}" type="datetimeFigureOut">
              <a:rPr lang="it-IT" smtClean="0"/>
              <a:t>07/05/2024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5F0333D-08BB-8A61-359C-AC2A570308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4981D1F-463F-BE49-CE75-60E8E0505B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628DD5-7DA6-4542-B37E-DD0F2CD421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222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6518E-1C1D-1031-86DE-21126C895E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12" r="870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8" name="Freeform: Shape 1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19" name="Freeform: Shape 13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FBCB779-C8E6-7D85-D5A8-D2D525003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7"/>
            <a:ext cx="3633746" cy="1588422"/>
          </a:xfrm>
        </p:spPr>
        <p:txBody>
          <a:bodyPr anchor="b">
            <a:normAutofit fontScale="90000"/>
          </a:bodyPr>
          <a:lstStyle/>
          <a:p>
            <a:r>
              <a:rPr lang="en-GB" sz="3200" b="1" u="sng" dirty="0"/>
              <a:t>Unveiling Udemy Courses: An Exploratory Journey</a:t>
            </a:r>
            <a:br>
              <a:rPr lang="en-GB" sz="3200" dirty="0"/>
            </a:br>
            <a:endParaRPr lang="it-IT" sz="2000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423CB5B-0D5A-4B38-6175-AFB66BD48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19" y="2722729"/>
            <a:ext cx="3633747" cy="2700062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GB" sz="2000" dirty="0"/>
            </a:br>
            <a:r>
              <a:rPr lang="en-GB" sz="2000" dirty="0"/>
              <a:t>Welcome to "Unveiling Udemy Courses: An Exploratory Journey."</a:t>
            </a:r>
            <a:br>
              <a:rPr lang="en-GB" sz="2000" dirty="0"/>
            </a:br>
            <a:r>
              <a:rPr lang="en-GB" sz="2000" dirty="0"/>
              <a:t>  - I'm take you on a deep dive into the world of Udemy courses and share some fascinating insights .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49514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Graph on document with pen">
            <a:extLst>
              <a:ext uri="{FF2B5EF4-FFF2-40B4-BE49-F238E27FC236}">
                <a16:creationId xmlns:a16="http://schemas.microsoft.com/office/drawing/2014/main" id="{7C59B81A-E3FD-6593-E07A-76D292657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1" y="10"/>
            <a:ext cx="678179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FE83B18-DF9B-A072-6A7C-20C37E454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/>
              <a:t>Navigating Udemy's Sea of Knowledge</a:t>
            </a:r>
            <a:br>
              <a:rPr lang="en-US" sz="3400"/>
            </a:br>
            <a:endParaRPr lang="en-US" sz="340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C887F7-DA10-FE02-4E72-ED0A586C6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95906" y="2107630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GB" dirty="0"/>
              <a:t> Dataset Overview: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GB" dirty="0"/>
              <a:t>  - Let's start with our dataset, which is packed with valuable information about Udemy courses.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GB" dirty="0"/>
              <a:t>  - We have details like course titles, number of subscribers, categories, and more.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GB" dirty="0"/>
              <a:t>  - Throughout the analysis, we've meticulously navigated through this sea of knowledge using various techniques and tools to extract meaningful insights.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427280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4">
            <a:extLst>
              <a:ext uri="{FF2B5EF4-FFF2-40B4-BE49-F238E27FC236}">
                <a16:creationId xmlns:a16="http://schemas.microsoft.com/office/drawing/2014/main" id="{F83B1BEA-1159-4AE5-AD9B-9440E5189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E860CF2-A8DF-DBEA-9B02-22C6484DD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29" y="1"/>
            <a:ext cx="3419856" cy="32221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z="1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Discoveries and Insights</a:t>
            </a:r>
            <a:b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Key Discoveries:</a:t>
            </a:r>
            <a:b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  - </a:t>
            </a:r>
            <a:r>
              <a:rPr lang="en-GB" sz="1400" dirty="0"/>
              <a:t>I</a:t>
            </a:r>
            <a: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dentified the most popular course categories that have captured learners' interests.</a:t>
            </a:r>
            <a:b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  - </a:t>
            </a:r>
            <a:r>
              <a:rPr lang="en-GB" sz="1400" dirty="0"/>
              <a:t>O</a:t>
            </a:r>
            <a: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bserved intriguing trends in subscriber numbers over time, providing valuable insights into user </a:t>
            </a:r>
            <a:r>
              <a:rPr lang="en-GB" sz="1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behaviors</a:t>
            </a:r>
            <a: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.</a:t>
            </a:r>
            <a:b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  - Additionally, understanding of learners' preferences and </a:t>
            </a:r>
            <a:r>
              <a:rPr lang="en-GB" sz="1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behaviors</a:t>
            </a:r>
            <a: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through our analysis.</a:t>
            </a:r>
            <a:br>
              <a:rPr lang="en-GB" sz="1400" dirty="0"/>
            </a:br>
            <a:b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GB" sz="1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- To better illustrate these discoveries, let's take a look at some visualizations.</a:t>
            </a: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5D50C310-510F-45B8-81D2-BE905D5C6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570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Segnaposto contenuto 9" descr="Immagine che contiene linea, diagramma, Diagramma, testo">
            <a:extLst>
              <a:ext uri="{FF2B5EF4-FFF2-40B4-BE49-F238E27FC236}">
                <a16:creationId xmlns:a16="http://schemas.microsoft.com/office/drawing/2014/main" id="{D343D4EC-8254-00DB-0C8B-9F753B32B70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679" y="119743"/>
            <a:ext cx="6404283" cy="2594940"/>
          </a:xfrm>
        </p:spPr>
      </p:pic>
      <p:pic>
        <p:nvPicPr>
          <p:cNvPr id="8" name="Segnaposto contenuto 7" descr="Immagine che contiene testo, schermata, diagramma, Rettangolo&#10;&#10;Descrizione generata automaticamente">
            <a:extLst>
              <a:ext uri="{FF2B5EF4-FFF2-40B4-BE49-F238E27FC236}">
                <a16:creationId xmlns:a16="http://schemas.microsoft.com/office/drawing/2014/main" id="{4CB854A5-BA3A-2541-166E-9C1143468C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2" b="417"/>
          <a:stretch/>
        </p:blipFill>
        <p:spPr>
          <a:xfrm>
            <a:off x="8" y="3472543"/>
            <a:ext cx="6095992" cy="3385453"/>
          </a:xfrm>
          <a:custGeom>
            <a:avLst/>
            <a:gdLst/>
            <a:ahLst/>
            <a:cxnLst/>
            <a:rect l="l" t="t" r="r" b="b"/>
            <a:pathLst>
              <a:path w="6005375" h="4189309">
                <a:moveTo>
                  <a:pt x="5422311" y="873"/>
                </a:moveTo>
                <a:cubicBezTo>
                  <a:pt x="5467738" y="-1249"/>
                  <a:pt x="5513346" y="499"/>
                  <a:pt x="5558643" y="6137"/>
                </a:cubicBezTo>
                <a:cubicBezTo>
                  <a:pt x="5633356" y="13367"/>
                  <a:pt x="5708323" y="18441"/>
                  <a:pt x="5783036" y="26052"/>
                </a:cubicBezTo>
                <a:cubicBezTo>
                  <a:pt x="5816269" y="29477"/>
                  <a:pt x="5849884" y="16792"/>
                  <a:pt x="5882612" y="28462"/>
                </a:cubicBezTo>
                <a:cubicBezTo>
                  <a:pt x="5909726" y="38166"/>
                  <a:pt x="5937089" y="43856"/>
                  <a:pt x="5964555" y="46416"/>
                </a:cubicBezTo>
                <a:lnTo>
                  <a:pt x="5997178" y="46088"/>
                </a:lnTo>
                <a:lnTo>
                  <a:pt x="5995170" y="275470"/>
                </a:lnTo>
                <a:cubicBezTo>
                  <a:pt x="5993432" y="411056"/>
                  <a:pt x="5993035" y="546624"/>
                  <a:pt x="5999656" y="682159"/>
                </a:cubicBezTo>
                <a:cubicBezTo>
                  <a:pt x="6009854" y="891918"/>
                  <a:pt x="6003364" y="1101545"/>
                  <a:pt x="5999656" y="1311172"/>
                </a:cubicBezTo>
                <a:cubicBezTo>
                  <a:pt x="5992506" y="1713210"/>
                  <a:pt x="6003364" y="2114718"/>
                  <a:pt x="5998730" y="2516227"/>
                </a:cubicBezTo>
                <a:cubicBezTo>
                  <a:pt x="5996744" y="2694204"/>
                  <a:pt x="5998994" y="2871916"/>
                  <a:pt x="6003364" y="3049893"/>
                </a:cubicBezTo>
                <a:cubicBezTo>
                  <a:pt x="6009720" y="3304015"/>
                  <a:pt x="5999922" y="3558268"/>
                  <a:pt x="5989196" y="3812257"/>
                </a:cubicBezTo>
                <a:cubicBezTo>
                  <a:pt x="5985594" y="3882097"/>
                  <a:pt x="5984646" y="3952020"/>
                  <a:pt x="5986348" y="4021878"/>
                </a:cubicBezTo>
                <a:lnTo>
                  <a:pt x="5996786" y="4189309"/>
                </a:lnTo>
                <a:lnTo>
                  <a:pt x="0" y="4189309"/>
                </a:lnTo>
                <a:lnTo>
                  <a:pt x="0" y="27247"/>
                </a:lnTo>
                <a:lnTo>
                  <a:pt x="495" y="27408"/>
                </a:lnTo>
                <a:cubicBezTo>
                  <a:pt x="5176" y="27551"/>
                  <a:pt x="10686" y="26465"/>
                  <a:pt x="17314" y="23896"/>
                </a:cubicBezTo>
                <a:cubicBezTo>
                  <a:pt x="33823" y="19050"/>
                  <a:pt x="50862" y="16234"/>
                  <a:pt x="68053" y="15524"/>
                </a:cubicBezTo>
                <a:cubicBezTo>
                  <a:pt x="200481" y="-1093"/>
                  <a:pt x="333037" y="3346"/>
                  <a:pt x="466100" y="8801"/>
                </a:cubicBezTo>
                <a:cubicBezTo>
                  <a:pt x="697850" y="18187"/>
                  <a:pt x="929854" y="29096"/>
                  <a:pt x="1161985" y="25798"/>
                </a:cubicBezTo>
                <a:cubicBezTo>
                  <a:pt x="1397540" y="22373"/>
                  <a:pt x="1632588" y="29604"/>
                  <a:pt x="1867890" y="39117"/>
                </a:cubicBezTo>
                <a:cubicBezTo>
                  <a:pt x="1971017" y="43050"/>
                  <a:pt x="2074779" y="46982"/>
                  <a:pt x="2176256" y="17680"/>
                </a:cubicBezTo>
                <a:cubicBezTo>
                  <a:pt x="2199190" y="12314"/>
                  <a:pt x="2223101" y="12834"/>
                  <a:pt x="2245769" y="19202"/>
                </a:cubicBezTo>
                <a:cubicBezTo>
                  <a:pt x="2359678" y="45713"/>
                  <a:pt x="2474221" y="53578"/>
                  <a:pt x="2589398" y="27447"/>
                </a:cubicBezTo>
                <a:cubicBezTo>
                  <a:pt x="2721802" y="-1220"/>
                  <a:pt x="2858087" y="-7347"/>
                  <a:pt x="2992519" y="9308"/>
                </a:cubicBezTo>
                <a:cubicBezTo>
                  <a:pt x="3115435" y="23008"/>
                  <a:pt x="3238984" y="37849"/>
                  <a:pt x="3362153" y="26813"/>
                </a:cubicBezTo>
                <a:cubicBezTo>
                  <a:pt x="3556737" y="9308"/>
                  <a:pt x="3751067" y="24530"/>
                  <a:pt x="3945651" y="29223"/>
                </a:cubicBezTo>
                <a:cubicBezTo>
                  <a:pt x="4010343" y="30745"/>
                  <a:pt x="4075416" y="44064"/>
                  <a:pt x="4139727" y="32141"/>
                </a:cubicBezTo>
                <a:cubicBezTo>
                  <a:pt x="4241079" y="13367"/>
                  <a:pt x="4341288" y="20597"/>
                  <a:pt x="4442766" y="31126"/>
                </a:cubicBezTo>
                <a:cubicBezTo>
                  <a:pt x="4637096" y="51422"/>
                  <a:pt x="4831299" y="61189"/>
                  <a:pt x="5024742" y="23134"/>
                </a:cubicBezTo>
                <a:cubicBezTo>
                  <a:pt x="5084742" y="11211"/>
                  <a:pt x="5144359" y="4361"/>
                  <a:pt x="5205373" y="20344"/>
                </a:cubicBezTo>
                <a:cubicBezTo>
                  <a:pt x="5232315" y="26496"/>
                  <a:pt x="5260361" y="25976"/>
                  <a:pt x="5287062" y="18822"/>
                </a:cubicBezTo>
                <a:cubicBezTo>
                  <a:pt x="5331637" y="8985"/>
                  <a:pt x="5376883" y="2995"/>
                  <a:pt x="5422311" y="873"/>
                </a:cubicBezTo>
                <a:close/>
              </a:path>
            </a:pathLst>
          </a:custGeom>
        </p:spPr>
      </p:pic>
      <p:pic>
        <p:nvPicPr>
          <p:cNvPr id="6" name="Segnaposto contenuto 5" descr="Immagine che contiene testo, diagramma, schermata, Carattere&#10;&#10;Descrizione generata automaticamente">
            <a:extLst>
              <a:ext uri="{FF2B5EF4-FFF2-40B4-BE49-F238E27FC236}">
                <a16:creationId xmlns:a16="http://schemas.microsoft.com/office/drawing/2014/main" id="{128E9361-C44E-8482-626E-BEEA2417B5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03" r="-3" b="3162"/>
          <a:stretch/>
        </p:blipFill>
        <p:spPr>
          <a:xfrm>
            <a:off x="6019800" y="2657872"/>
            <a:ext cx="6172193" cy="4200116"/>
          </a:xfrm>
          <a:custGeom>
            <a:avLst/>
            <a:gdLst/>
            <a:ahLst/>
            <a:cxnLst/>
            <a:rect l="l" t="t" r="r" b="b"/>
            <a:pathLst>
              <a:path w="6006950" h="4200116">
                <a:moveTo>
                  <a:pt x="1035902" y="878"/>
                </a:moveTo>
                <a:cubicBezTo>
                  <a:pt x="1135908" y="5076"/>
                  <a:pt x="1234824" y="23223"/>
                  <a:pt x="1334526" y="31024"/>
                </a:cubicBezTo>
                <a:cubicBezTo>
                  <a:pt x="1429408" y="38508"/>
                  <a:pt x="1524290" y="49417"/>
                  <a:pt x="1619679" y="34449"/>
                </a:cubicBezTo>
                <a:cubicBezTo>
                  <a:pt x="1713242" y="21726"/>
                  <a:pt x="1807870" y="18745"/>
                  <a:pt x="1902041" y="25570"/>
                </a:cubicBezTo>
                <a:cubicBezTo>
                  <a:pt x="2006183" y="30770"/>
                  <a:pt x="2110071" y="48021"/>
                  <a:pt x="2214847" y="33561"/>
                </a:cubicBezTo>
                <a:cubicBezTo>
                  <a:pt x="2228052" y="32216"/>
                  <a:pt x="2241384" y="33954"/>
                  <a:pt x="2253790" y="38635"/>
                </a:cubicBezTo>
                <a:cubicBezTo>
                  <a:pt x="2294520" y="52169"/>
                  <a:pt x="2338397" y="53007"/>
                  <a:pt x="2379622" y="41045"/>
                </a:cubicBezTo>
                <a:cubicBezTo>
                  <a:pt x="2431756" y="27168"/>
                  <a:pt x="2486503" y="26254"/>
                  <a:pt x="2539069" y="38381"/>
                </a:cubicBezTo>
                <a:cubicBezTo>
                  <a:pt x="2617207" y="55379"/>
                  <a:pt x="2695598" y="72123"/>
                  <a:pt x="2776908" y="58169"/>
                </a:cubicBezTo>
                <a:cubicBezTo>
                  <a:pt x="2824222" y="50178"/>
                  <a:pt x="2868111" y="30770"/>
                  <a:pt x="2914791" y="21637"/>
                </a:cubicBezTo>
                <a:cubicBezTo>
                  <a:pt x="3049249" y="-4620"/>
                  <a:pt x="3184976" y="3244"/>
                  <a:pt x="3320703" y="12124"/>
                </a:cubicBezTo>
                <a:cubicBezTo>
                  <a:pt x="3453259" y="20876"/>
                  <a:pt x="3585179" y="38888"/>
                  <a:pt x="3718496" y="36225"/>
                </a:cubicBezTo>
                <a:cubicBezTo>
                  <a:pt x="3746884" y="36440"/>
                  <a:pt x="3775210" y="38812"/>
                  <a:pt x="3803230" y="43328"/>
                </a:cubicBezTo>
                <a:cubicBezTo>
                  <a:pt x="3907245" y="57028"/>
                  <a:pt x="4011767" y="69966"/>
                  <a:pt x="4114640" y="42313"/>
                </a:cubicBezTo>
                <a:cubicBezTo>
                  <a:pt x="4206871" y="17312"/>
                  <a:pt x="4303111" y="10677"/>
                  <a:pt x="4397891" y="22779"/>
                </a:cubicBezTo>
                <a:cubicBezTo>
                  <a:pt x="4522696" y="39130"/>
                  <a:pt x="4648846" y="42707"/>
                  <a:pt x="4774374" y="33434"/>
                </a:cubicBezTo>
                <a:cubicBezTo>
                  <a:pt x="4813773" y="29515"/>
                  <a:pt x="4853387" y="28107"/>
                  <a:pt x="4892977" y="29248"/>
                </a:cubicBezTo>
                <a:cubicBezTo>
                  <a:pt x="5181681" y="42440"/>
                  <a:pt x="5471273" y="25062"/>
                  <a:pt x="5759471" y="55759"/>
                </a:cubicBezTo>
                <a:cubicBezTo>
                  <a:pt x="5805028" y="61131"/>
                  <a:pt x="5850896" y="61524"/>
                  <a:pt x="5896277" y="57017"/>
                </a:cubicBezTo>
                <a:lnTo>
                  <a:pt x="6006950" y="33749"/>
                </a:lnTo>
                <a:lnTo>
                  <a:pt x="6006950" y="4200116"/>
                </a:lnTo>
                <a:lnTo>
                  <a:pt x="13501" y="4200116"/>
                </a:lnTo>
                <a:lnTo>
                  <a:pt x="28554" y="3862213"/>
                </a:lnTo>
                <a:cubicBezTo>
                  <a:pt x="30457" y="3736758"/>
                  <a:pt x="27411" y="3611386"/>
                  <a:pt x="15626" y="3486312"/>
                </a:cubicBezTo>
                <a:cubicBezTo>
                  <a:pt x="-847" y="3333707"/>
                  <a:pt x="-4304" y="3179990"/>
                  <a:pt x="5296" y="3026802"/>
                </a:cubicBezTo>
                <a:cubicBezTo>
                  <a:pt x="11786" y="2939137"/>
                  <a:pt x="18539" y="2851472"/>
                  <a:pt x="22776" y="2763676"/>
                </a:cubicBezTo>
                <a:cubicBezTo>
                  <a:pt x="28180" y="2638786"/>
                  <a:pt x="25173" y="2513673"/>
                  <a:pt x="13771" y="2389181"/>
                </a:cubicBezTo>
                <a:cubicBezTo>
                  <a:pt x="4237" y="2294247"/>
                  <a:pt x="3177" y="2198663"/>
                  <a:pt x="10593" y="2103543"/>
                </a:cubicBezTo>
                <a:cubicBezTo>
                  <a:pt x="25690" y="1941590"/>
                  <a:pt x="9931" y="1779636"/>
                  <a:pt x="5032" y="1617814"/>
                </a:cubicBezTo>
                <a:cubicBezTo>
                  <a:pt x="-3577" y="1320125"/>
                  <a:pt x="20393" y="1022570"/>
                  <a:pt x="9666" y="724882"/>
                </a:cubicBezTo>
                <a:cubicBezTo>
                  <a:pt x="3841" y="577627"/>
                  <a:pt x="16420" y="430504"/>
                  <a:pt x="9666" y="283249"/>
                </a:cubicBezTo>
                <a:cubicBezTo>
                  <a:pt x="6885" y="230875"/>
                  <a:pt x="4568" y="178502"/>
                  <a:pt x="3409" y="126111"/>
                </a:cubicBezTo>
                <a:lnTo>
                  <a:pt x="3819" y="33427"/>
                </a:lnTo>
                <a:lnTo>
                  <a:pt x="31797" y="28723"/>
                </a:lnTo>
                <a:cubicBezTo>
                  <a:pt x="147177" y="14068"/>
                  <a:pt x="264046" y="13354"/>
                  <a:pt x="379873" y="26711"/>
                </a:cubicBezTo>
                <a:cubicBezTo>
                  <a:pt x="443931" y="35083"/>
                  <a:pt x="508243" y="47768"/>
                  <a:pt x="573442" y="35083"/>
                </a:cubicBezTo>
                <a:cubicBezTo>
                  <a:pt x="579581" y="33992"/>
                  <a:pt x="585759" y="36757"/>
                  <a:pt x="589044" y="42060"/>
                </a:cubicBezTo>
                <a:cubicBezTo>
                  <a:pt x="621264" y="81382"/>
                  <a:pt x="663123" y="80114"/>
                  <a:pt x="705871" y="67429"/>
                </a:cubicBezTo>
                <a:cubicBezTo>
                  <a:pt x="733929" y="58740"/>
                  <a:pt x="761430" y="48326"/>
                  <a:pt x="788194" y="36225"/>
                </a:cubicBezTo>
                <a:cubicBezTo>
                  <a:pt x="835052" y="16792"/>
                  <a:pt x="884827" y="5299"/>
                  <a:pt x="935464" y="2230"/>
                </a:cubicBezTo>
                <a:cubicBezTo>
                  <a:pt x="969111" y="-370"/>
                  <a:pt x="1002567" y="-521"/>
                  <a:pt x="1035902" y="87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25902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D43505-8142-1EF5-9F59-0839059ADD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46"/>
          <a:stretch/>
        </p:blipFill>
        <p:spPr>
          <a:xfrm>
            <a:off x="1" y="10"/>
            <a:ext cx="687977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A88810C-C678-A540-907D-9143F42F62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3629" y="-856753"/>
            <a:ext cx="3445765" cy="3371353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en-GB" sz="4000"/>
              <a:t>Predictions and Future Direction</a:t>
            </a:r>
            <a:br>
              <a:rPr lang="en-GB" sz="4000"/>
            </a:br>
            <a:r>
              <a:rPr lang="en-GB" sz="4000"/>
              <a:t>Charting the Course Ahead</a:t>
            </a:r>
            <a:br>
              <a:rPr lang="en-GB" sz="4000"/>
            </a:br>
            <a:endParaRPr lang="it-IT" sz="400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EEF2348-A2DF-6D2D-6909-365217768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30886" y="195944"/>
            <a:ext cx="4038600" cy="6466114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600" dirty="0"/>
              <a:t>- </a:t>
            </a:r>
            <a:r>
              <a:rPr lang="en-GB" sz="2000" dirty="0"/>
              <a:t>Based on our findings, we've formulated some predictions and insights for the future:</a:t>
            </a:r>
          </a:p>
          <a:p>
            <a:pPr algn="l"/>
            <a:r>
              <a:rPr lang="en-GB" sz="2000" dirty="0"/>
              <a:t>    - The anticipate significant growth in certain course categories as demand continues to evolve.</a:t>
            </a:r>
          </a:p>
          <a:p>
            <a:pPr algn="l"/>
            <a:r>
              <a:rPr lang="en-GB" sz="2000" dirty="0"/>
              <a:t>    - Also foresee changes in user engagement and </a:t>
            </a:r>
            <a:r>
              <a:rPr lang="en-GB" sz="2000" dirty="0" err="1"/>
              <a:t>behavior</a:t>
            </a:r>
            <a:r>
              <a:rPr lang="en-GB" sz="2000" dirty="0"/>
              <a:t>, reflecting broader shifts in online learning trends.</a:t>
            </a:r>
          </a:p>
          <a:p>
            <a:pPr algn="l"/>
            <a:endParaRPr lang="en-GB" sz="2000" dirty="0"/>
          </a:p>
          <a:p>
            <a:pPr algn="l"/>
            <a:endParaRPr lang="en-GB" sz="2000" dirty="0"/>
          </a:p>
          <a:p>
            <a:pPr algn="l"/>
            <a:r>
              <a:rPr lang="en-GB" sz="2000" dirty="0"/>
              <a:t>- Future Directions:</a:t>
            </a:r>
          </a:p>
          <a:p>
            <a:pPr algn="l"/>
            <a:r>
              <a:rPr lang="en-GB" sz="2000" dirty="0"/>
              <a:t>  - Looking ahead, there are exciting opportunities and challenges on the horizon for platforms like Udemy.</a:t>
            </a:r>
            <a:endParaRPr lang="it-IT" sz="600" dirty="0"/>
          </a:p>
        </p:txBody>
      </p:sp>
    </p:spTree>
    <p:extLst>
      <p:ext uri="{BB962C8B-B14F-4D97-AF65-F5344CB8AC3E}">
        <p14:creationId xmlns:p14="http://schemas.microsoft.com/office/powerpoint/2010/main" val="206132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Video 6" descr="Sailing Yacht">
            <a:extLst>
              <a:ext uri="{FF2B5EF4-FFF2-40B4-BE49-F238E27FC236}">
                <a16:creationId xmlns:a16="http://schemas.microsoft.com/office/drawing/2014/main" id="{B5E608B8-12FE-4A00-07E3-158E38DF29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8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AA605EC-322D-1BBF-7CD6-F61AC35088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 dirty="0">
                <a:solidFill>
                  <a:srgbClr val="FFFFFF"/>
                </a:solidFill>
              </a:rPr>
              <a:t> Anchors Away: Let's Set Sail!</a:t>
            </a:r>
            <a:br>
              <a:rPr lang="en-GB" sz="5200" dirty="0">
                <a:solidFill>
                  <a:srgbClr val="FFFFFF"/>
                </a:solidFill>
              </a:rPr>
            </a:br>
            <a:r>
              <a:rPr lang="en-GB" sz="5200" dirty="0">
                <a:solidFill>
                  <a:srgbClr val="FFFFFF"/>
                </a:solidFill>
              </a:rPr>
              <a:t>Call to Action:</a:t>
            </a:r>
            <a:br>
              <a:rPr lang="en-GB" sz="5200" dirty="0">
                <a:solidFill>
                  <a:srgbClr val="FFFFFF"/>
                </a:solidFill>
              </a:rPr>
            </a:br>
            <a:r>
              <a:rPr lang="en-GB" sz="5200" dirty="0">
                <a:solidFill>
                  <a:srgbClr val="FFFFFF"/>
                </a:solidFill>
              </a:rPr>
              <a:t> </a:t>
            </a:r>
            <a:endParaRPr lang="it-IT" sz="5200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21E1615-8E2A-841E-68BE-DE3E120088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2000" dirty="0">
                <a:solidFill>
                  <a:srgbClr val="FFFFFF"/>
                </a:solidFill>
              </a:rPr>
              <a:t>In conclusion, the exploratory journey through the Udemy courses dataset has been both enlightening and exhilarating.</a:t>
            </a:r>
            <a:br>
              <a:rPr lang="en-GB" sz="2000" dirty="0">
                <a:solidFill>
                  <a:srgbClr val="FFFFFF"/>
                </a:solidFill>
              </a:rPr>
            </a:br>
            <a:r>
              <a:rPr lang="en-GB" sz="2000" dirty="0">
                <a:solidFill>
                  <a:srgbClr val="FFFFFF"/>
                </a:solidFill>
              </a:rPr>
              <a:t>  - The analysis uncovered valuable insights that can inform strategic decisions and drive future success in the online learning landscape.</a:t>
            </a:r>
            <a:endParaRPr lang="it-IT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161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329</Words>
  <Application>Microsoft Office PowerPoint</Application>
  <PresentationFormat>Widescreen</PresentationFormat>
  <Paragraphs>18</Paragraphs>
  <Slides>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0" baseType="lpstr">
      <vt:lpstr>Meiryo</vt:lpstr>
      <vt:lpstr>Aptos</vt:lpstr>
      <vt:lpstr>Aptos Display</vt:lpstr>
      <vt:lpstr>Arial</vt:lpstr>
      <vt:lpstr>Tema di Office</vt:lpstr>
      <vt:lpstr>Unveiling Udemy Courses: An Exploratory Journey </vt:lpstr>
      <vt:lpstr>Navigating Udemy's Sea of Knowledge </vt:lpstr>
      <vt:lpstr>Discoveries and Insights - Key Discoveries:     - Identified the most popular course categories that have captured learners' interests.     - Observed intriguing trends in subscriber numbers over time, providing valuable insights into user behaviors.     - Additionally, understanding of learners' preferences and behaviors through our analysis.    - To better illustrate these discoveries, let's take a look at some visualizations.</vt:lpstr>
      <vt:lpstr>Predictions and Future Direction Charting the Course Ahead </vt:lpstr>
      <vt:lpstr> Anchors Away: Let's Set Sail! Call to Action: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Unveiling Udemy Courses: An Exploratory Journey   </dc:title>
  <dc:creator>alfonso buono</dc:creator>
  <cp:lastModifiedBy>alfonso buono</cp:lastModifiedBy>
  <cp:revision>4</cp:revision>
  <dcterms:created xsi:type="dcterms:W3CDTF">2024-05-07T15:01:22Z</dcterms:created>
  <dcterms:modified xsi:type="dcterms:W3CDTF">2024-05-07T15:50:25Z</dcterms:modified>
</cp:coreProperties>
</file>

<file path=docProps/thumbnail.jpeg>
</file>